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99"/>
    <a:srgbClr val="2A5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7" autoAdjust="0"/>
    <p:restoredTop sz="94660"/>
  </p:normalViewPr>
  <p:slideViewPr>
    <p:cSldViewPr snapToGrid="0">
      <p:cViewPr varScale="1">
        <p:scale>
          <a:sx n="105" d="100"/>
          <a:sy n="105" d="100"/>
        </p:scale>
        <p:origin x="12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8F67-331A-9D35-E378-69BE7072F5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E69F00-1AB7-58BF-193E-C2AFB2628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E6B6E1-1EA1-F180-A1BE-3DC114C922D6}"/>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5" name="Footer Placeholder 4">
            <a:extLst>
              <a:ext uri="{FF2B5EF4-FFF2-40B4-BE49-F238E27FC236}">
                <a16:creationId xmlns:a16="http://schemas.microsoft.com/office/drawing/2014/main" id="{56D5D797-D26D-44B5-79A0-729E48F3BC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F6F0DA-5C30-1799-D55A-E587C6925EE8}"/>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108660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C054-2809-B635-78BA-82F488C135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0F0B67-8661-CFAA-2EF7-B3984FB7E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D2888-0E69-923B-6C4C-FAF417AE73E3}"/>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5" name="Footer Placeholder 4">
            <a:extLst>
              <a:ext uri="{FF2B5EF4-FFF2-40B4-BE49-F238E27FC236}">
                <a16:creationId xmlns:a16="http://schemas.microsoft.com/office/drawing/2014/main" id="{B1AA6D28-E807-EE97-BCD2-FE99745DC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5EA42-8628-C036-9307-226F7354C4C0}"/>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651538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885500-E534-F4AE-3FFC-6C95C448D8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B8E04B-DFF6-3484-72F6-448DDB056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28755B-D4AD-B30A-E93F-70084CAAC1F9}"/>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5" name="Footer Placeholder 4">
            <a:extLst>
              <a:ext uri="{FF2B5EF4-FFF2-40B4-BE49-F238E27FC236}">
                <a16:creationId xmlns:a16="http://schemas.microsoft.com/office/drawing/2014/main" id="{F46447CE-644E-69DD-B4CE-5FA056B452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1DF765-C4B7-1FA0-91CD-E449A705B4A8}"/>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18795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CFB7-B7F8-A27C-7245-4DC936B12F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8023A1-7B37-72F4-EAF2-4BF13385CE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29C0C-925E-4769-DC6C-2385E76B60A1}"/>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5" name="Footer Placeholder 4">
            <a:extLst>
              <a:ext uri="{FF2B5EF4-FFF2-40B4-BE49-F238E27FC236}">
                <a16:creationId xmlns:a16="http://schemas.microsoft.com/office/drawing/2014/main" id="{A3A9BF4F-ACB0-5A55-2BF6-0A32A55445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4C3CD6-E2C2-48FB-C15C-128DC817244E}"/>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35942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BE9B-F7C3-092B-7784-73F61B9B76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6C00B81-CD43-7E06-C8C9-404549E8D4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46F0C-4544-EFF1-159D-A65AA53027C3}"/>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5" name="Footer Placeholder 4">
            <a:extLst>
              <a:ext uri="{FF2B5EF4-FFF2-40B4-BE49-F238E27FC236}">
                <a16:creationId xmlns:a16="http://schemas.microsoft.com/office/drawing/2014/main" id="{7FEAE97B-4E7B-3B7F-10EC-B933791897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1A0431-446C-0C5E-981F-4F637BB8AFC3}"/>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161751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14C5-C755-EE8F-8FEF-5725A15E40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7AA309-48B6-6767-1503-525BC7B916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79CCF4A-3533-8106-C2CC-2C7B9C3148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D4182E-4568-ACE6-6E8D-B84E52497DCE}"/>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6" name="Footer Placeholder 5">
            <a:extLst>
              <a:ext uri="{FF2B5EF4-FFF2-40B4-BE49-F238E27FC236}">
                <a16:creationId xmlns:a16="http://schemas.microsoft.com/office/drawing/2014/main" id="{0A9EABB9-7973-1AE9-6048-50FE7B72D7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839F7F-934F-9868-9840-CFD1EA21FA60}"/>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205064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8527-DBA9-5C0B-9C3E-437F9F609C7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AF6604-A3A6-62C2-BF70-F4D310DA0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5A268-76DE-FCC5-D88B-39AFE26870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80DAEA-D87A-0464-434D-4583E7FBF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A7FD2-6582-5863-8405-43A8C4F16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9803FE-CA0C-718A-D073-F19B268BC677}"/>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8" name="Footer Placeholder 7">
            <a:extLst>
              <a:ext uri="{FF2B5EF4-FFF2-40B4-BE49-F238E27FC236}">
                <a16:creationId xmlns:a16="http://schemas.microsoft.com/office/drawing/2014/main" id="{8044A89F-537C-34D3-1980-FFADA712CF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ADE761-7415-E156-FE4A-A070201AEB89}"/>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162883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7495-ED9E-AAEE-14DF-ED83E092E4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712472-AAC3-9F70-7951-E549B8CB580A}"/>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4" name="Footer Placeholder 3">
            <a:extLst>
              <a:ext uri="{FF2B5EF4-FFF2-40B4-BE49-F238E27FC236}">
                <a16:creationId xmlns:a16="http://schemas.microsoft.com/office/drawing/2014/main" id="{DA786317-A4F2-95E1-68E3-BE90E62F29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0C3F48-E0B2-112D-C718-4285351F3CD7}"/>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279062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7123A-C55A-A4E2-51CF-3A9687389114}"/>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3" name="Footer Placeholder 2">
            <a:extLst>
              <a:ext uri="{FF2B5EF4-FFF2-40B4-BE49-F238E27FC236}">
                <a16:creationId xmlns:a16="http://schemas.microsoft.com/office/drawing/2014/main" id="{4039785F-BBD8-F71B-E069-A128304F87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A0E1B2-D6FF-3483-C1E5-21CAD1B0BDAF}"/>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42471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3099-B62E-0A44-7458-24F05DE5D9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B43705-ED2B-42A7-90DE-F7F9A8615D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90D63E-1439-8C0F-CBC0-84FF345E9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DF994-C48F-BFC5-932E-50C065746DAD}"/>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6" name="Footer Placeholder 5">
            <a:extLst>
              <a:ext uri="{FF2B5EF4-FFF2-40B4-BE49-F238E27FC236}">
                <a16:creationId xmlns:a16="http://schemas.microsoft.com/office/drawing/2014/main" id="{815B83A6-EB2F-B5CB-65E7-2A94ED0FE5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1E807C-718D-6582-E3B3-CD896853DEF6}"/>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234171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2D4F-DEF3-B5B6-0131-0D3440B83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9345A4-70BE-322D-44FF-478BF8EE5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B28B2F-4514-4E43-6E19-25151A642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11441-F1FF-6D9A-7B95-3C19458B02DC}"/>
              </a:ext>
            </a:extLst>
          </p:cNvPr>
          <p:cNvSpPr>
            <a:spLocks noGrp="1"/>
          </p:cNvSpPr>
          <p:nvPr>
            <p:ph type="dt" sz="half" idx="10"/>
          </p:nvPr>
        </p:nvSpPr>
        <p:spPr/>
        <p:txBody>
          <a:bodyPr/>
          <a:lstStyle/>
          <a:p>
            <a:fld id="{45FF2426-6BEB-4D7C-8D7E-EFE23B903339}" type="datetimeFigureOut">
              <a:rPr lang="en-GB" smtClean="0"/>
              <a:t>30/09/2023</a:t>
            </a:fld>
            <a:endParaRPr lang="en-GB"/>
          </a:p>
        </p:txBody>
      </p:sp>
      <p:sp>
        <p:nvSpPr>
          <p:cNvPr id="6" name="Footer Placeholder 5">
            <a:extLst>
              <a:ext uri="{FF2B5EF4-FFF2-40B4-BE49-F238E27FC236}">
                <a16:creationId xmlns:a16="http://schemas.microsoft.com/office/drawing/2014/main" id="{3F12F126-C299-CD0F-9306-3DB62771F3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434840-1C76-B91A-CAA5-47B87C4ED4AB}"/>
              </a:ext>
            </a:extLst>
          </p:cNvPr>
          <p:cNvSpPr>
            <a:spLocks noGrp="1"/>
          </p:cNvSpPr>
          <p:nvPr>
            <p:ph type="sldNum" sz="quarter" idx="12"/>
          </p:nvPr>
        </p:nvSpPr>
        <p:spPr/>
        <p:txBody>
          <a:bodyPr/>
          <a:lstStyle/>
          <a:p>
            <a:fld id="{3048D21B-151C-4F20-B9B8-B222E555D7DC}" type="slidenum">
              <a:rPr lang="en-GB" smtClean="0"/>
              <a:t>‹#›</a:t>
            </a:fld>
            <a:endParaRPr lang="en-GB"/>
          </a:p>
        </p:txBody>
      </p:sp>
    </p:spTree>
    <p:extLst>
      <p:ext uri="{BB962C8B-B14F-4D97-AF65-F5344CB8AC3E}">
        <p14:creationId xmlns:p14="http://schemas.microsoft.com/office/powerpoint/2010/main" val="194216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C23866-5B64-045B-1008-8EF7F93D25FC}"/>
              </a:ext>
            </a:extLst>
          </p:cNvPr>
          <p:cNvSpPr>
            <a:spLocks noGrp="1"/>
          </p:cNvSpPr>
          <p:nvPr>
            <p:ph type="title"/>
          </p:nvPr>
        </p:nvSpPr>
        <p:spPr>
          <a:xfrm>
            <a:off x="838200" y="365125"/>
            <a:ext cx="9686544"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552C10-13B9-9B98-7842-E61269092B4D}"/>
              </a:ext>
            </a:extLst>
          </p:cNvPr>
          <p:cNvSpPr>
            <a:spLocks noGrp="1"/>
          </p:cNvSpPr>
          <p:nvPr>
            <p:ph type="body" idx="1"/>
          </p:nvPr>
        </p:nvSpPr>
        <p:spPr>
          <a:xfrm>
            <a:off x="838200" y="1825625"/>
            <a:ext cx="968654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085BD1-4187-0F4E-947B-FC806B0214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F2426-6BEB-4D7C-8D7E-EFE23B903339}" type="datetimeFigureOut">
              <a:rPr lang="en-GB" smtClean="0"/>
              <a:t>30/09/2023</a:t>
            </a:fld>
            <a:endParaRPr lang="en-GB"/>
          </a:p>
        </p:txBody>
      </p:sp>
      <p:sp>
        <p:nvSpPr>
          <p:cNvPr id="5" name="Footer Placeholder 4">
            <a:extLst>
              <a:ext uri="{FF2B5EF4-FFF2-40B4-BE49-F238E27FC236}">
                <a16:creationId xmlns:a16="http://schemas.microsoft.com/office/drawing/2014/main" id="{8CED7B96-B10A-17AB-5E26-FD60EE165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www.achildsguideto.com</a:t>
            </a:r>
          </a:p>
        </p:txBody>
      </p:sp>
      <p:sp>
        <p:nvSpPr>
          <p:cNvPr id="6" name="Slide Number Placeholder 5">
            <a:extLst>
              <a:ext uri="{FF2B5EF4-FFF2-40B4-BE49-F238E27FC236}">
                <a16:creationId xmlns:a16="http://schemas.microsoft.com/office/drawing/2014/main" id="{06C4721C-A208-7707-AD82-FB482EC8CD87}"/>
              </a:ext>
            </a:extLst>
          </p:cNvPr>
          <p:cNvSpPr>
            <a:spLocks noGrp="1"/>
          </p:cNvSpPr>
          <p:nvPr>
            <p:ph type="sldNum" sz="quarter" idx="4"/>
          </p:nvPr>
        </p:nvSpPr>
        <p:spPr>
          <a:xfrm>
            <a:off x="8610600" y="6356350"/>
            <a:ext cx="19141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8D21B-151C-4F20-B9B8-B222E555D7DC}" type="slidenum">
              <a:rPr lang="en-GB" smtClean="0"/>
              <a:t>‹#›</a:t>
            </a:fld>
            <a:endParaRPr lang="en-GB"/>
          </a:p>
        </p:txBody>
      </p:sp>
    </p:spTree>
    <p:extLst>
      <p:ext uri="{BB962C8B-B14F-4D97-AF65-F5344CB8AC3E}">
        <p14:creationId xmlns:p14="http://schemas.microsoft.com/office/powerpoint/2010/main" val="736825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emf"/><Relationship Id="rId3" Type="http://schemas.microsoft.com/office/2007/relationships/media" Target="../media/media3.m4a"/><Relationship Id="rId7"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10" Type="http://schemas.openxmlformats.org/officeDocument/2006/relationships/image" Target="../media/image2.png"/><Relationship Id="rId4" Type="http://schemas.openxmlformats.org/officeDocument/2006/relationships/audio" Target="../media/media3.m4a"/><Relationship Id="rId9"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microsoft.com/office/2007/relationships/media" Target="../media/media6.m4a"/><Relationship Id="rId7"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5" Type="http://schemas.microsoft.com/office/2007/relationships/media" Target="../media/media7.m4a"/><Relationship Id="rId4" Type="http://schemas.openxmlformats.org/officeDocument/2006/relationships/audio" Target="../media/media6.m4a"/><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9.m4a"/><Relationship Id="rId7"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media10.m4a"/><Relationship Id="rId5" Type="http://schemas.microsoft.com/office/2007/relationships/media" Target="../media/media10.m4a"/><Relationship Id="rId10" Type="http://schemas.openxmlformats.org/officeDocument/2006/relationships/image" Target="../media/image7.emf"/><Relationship Id="rId4" Type="http://schemas.openxmlformats.org/officeDocument/2006/relationships/audio" Target="../media/media9.m4a"/><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86BC-9E65-59CA-1BD3-87C6EFCEE5EE}"/>
              </a:ext>
            </a:extLst>
          </p:cNvPr>
          <p:cNvSpPr>
            <a:spLocks noGrp="1"/>
          </p:cNvSpPr>
          <p:nvPr>
            <p:ph type="ctrTitle"/>
          </p:nvPr>
        </p:nvSpPr>
        <p:spPr/>
        <p:txBody>
          <a:bodyPr/>
          <a:lstStyle/>
          <a:p>
            <a:r>
              <a:rPr lang="en-GB" dirty="0"/>
              <a:t>Bounds and Error Intervals</a:t>
            </a:r>
          </a:p>
        </p:txBody>
      </p:sp>
      <p:sp>
        <p:nvSpPr>
          <p:cNvPr id="3" name="Subtitle 2">
            <a:extLst>
              <a:ext uri="{FF2B5EF4-FFF2-40B4-BE49-F238E27FC236}">
                <a16:creationId xmlns:a16="http://schemas.microsoft.com/office/drawing/2014/main" id="{7124EE8C-907E-3CE2-65D9-FE49AF79DA64}"/>
              </a:ext>
            </a:extLst>
          </p:cNvPr>
          <p:cNvSpPr>
            <a:spLocks noGrp="1"/>
          </p:cNvSpPr>
          <p:nvPr>
            <p:ph type="subTitle" idx="1"/>
          </p:nvPr>
        </p:nvSpPr>
        <p:spPr/>
        <p:txBody>
          <a:bodyPr/>
          <a:lstStyle/>
          <a:p>
            <a:r>
              <a:rPr lang="en-GB" dirty="0"/>
              <a:t>www.achildsguideto.com</a:t>
            </a:r>
          </a:p>
        </p:txBody>
      </p:sp>
      <p:pic>
        <p:nvPicPr>
          <p:cNvPr id="4" name="Slide 1">
            <a:hlinkClick r:id="" action="ppaction://media"/>
            <a:extLst>
              <a:ext uri="{FF2B5EF4-FFF2-40B4-BE49-F238E27FC236}">
                <a16:creationId xmlns:a16="http://schemas.microsoft.com/office/drawing/2014/main" id="{B955571D-69A7-0A7E-689F-759575E962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68256" y="5045075"/>
            <a:ext cx="609600" cy="609600"/>
          </a:xfrm>
          <a:prstGeom prst="rect">
            <a:avLst/>
          </a:prstGeom>
        </p:spPr>
      </p:pic>
      <p:sp>
        <p:nvSpPr>
          <p:cNvPr id="5" name="Action Button: Go Forward or Next 4">
            <a:hlinkClick r:id="" action="ppaction://hlinkshowjump?jump=nextslide" highlightClick="1"/>
            <a:extLst>
              <a:ext uri="{FF2B5EF4-FFF2-40B4-BE49-F238E27FC236}">
                <a16:creationId xmlns:a16="http://schemas.microsoft.com/office/drawing/2014/main" id="{F6C990AA-E492-E740-A570-90E74C18A7E2}"/>
              </a:ext>
            </a:extLst>
          </p:cNvPr>
          <p:cNvSpPr/>
          <p:nvPr/>
        </p:nvSpPr>
        <p:spPr>
          <a:xfrm>
            <a:off x="11155680" y="5971032"/>
            <a:ext cx="786384" cy="704088"/>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33683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5AFD-0E65-14C1-85EA-8E127D6B47E8}"/>
              </a:ext>
            </a:extLst>
          </p:cNvPr>
          <p:cNvSpPr>
            <a:spLocks noGrp="1"/>
          </p:cNvSpPr>
          <p:nvPr>
            <p:ph type="title"/>
          </p:nvPr>
        </p:nvSpPr>
        <p:spPr/>
        <p:txBody>
          <a:bodyPr/>
          <a:lstStyle/>
          <a:p>
            <a:r>
              <a:rPr lang="en-GB" dirty="0"/>
              <a:t>Bounds</a:t>
            </a:r>
          </a:p>
        </p:txBody>
      </p:sp>
      <p:sp>
        <p:nvSpPr>
          <p:cNvPr id="3" name="Content Placeholder 2">
            <a:extLst>
              <a:ext uri="{FF2B5EF4-FFF2-40B4-BE49-F238E27FC236}">
                <a16:creationId xmlns:a16="http://schemas.microsoft.com/office/drawing/2014/main" id="{D77A3224-E48C-7A59-C252-C1E1B5317ECA}"/>
              </a:ext>
            </a:extLst>
          </p:cNvPr>
          <p:cNvSpPr>
            <a:spLocks noGrp="1"/>
          </p:cNvSpPr>
          <p:nvPr>
            <p:ph idx="1"/>
          </p:nvPr>
        </p:nvSpPr>
        <p:spPr/>
        <p:txBody>
          <a:bodyPr/>
          <a:lstStyle/>
          <a:p>
            <a:r>
              <a:rPr lang="en-GB" dirty="0"/>
              <a:t>Two types:</a:t>
            </a:r>
          </a:p>
          <a:p>
            <a:pPr lvl="1"/>
            <a:r>
              <a:rPr lang="en-GB" dirty="0"/>
              <a:t>Rounding</a:t>
            </a:r>
          </a:p>
          <a:p>
            <a:pPr lvl="2"/>
            <a:r>
              <a:rPr lang="en-GB" dirty="0"/>
              <a:t>The lowest number that would round to a certain number</a:t>
            </a:r>
          </a:p>
          <a:p>
            <a:pPr lvl="2"/>
            <a:r>
              <a:rPr lang="en-GB" dirty="0"/>
              <a:t>The highest number that would round to a certain number</a:t>
            </a:r>
          </a:p>
          <a:p>
            <a:pPr lvl="2"/>
            <a:endParaRPr lang="en-GB" dirty="0"/>
          </a:p>
          <a:p>
            <a:pPr marL="914400" lvl="2" indent="0">
              <a:buNone/>
            </a:pPr>
            <a:endParaRPr lang="en-GB" dirty="0"/>
          </a:p>
          <a:p>
            <a:pPr lvl="1"/>
            <a:r>
              <a:rPr lang="en-GB" dirty="0"/>
              <a:t>Truncating</a:t>
            </a:r>
          </a:p>
          <a:p>
            <a:pPr lvl="2"/>
            <a:r>
              <a:rPr lang="en-GB" dirty="0"/>
              <a:t>The lowest number that would be chopped off to form a number</a:t>
            </a:r>
          </a:p>
          <a:p>
            <a:pPr lvl="2"/>
            <a:r>
              <a:rPr lang="en-GB" dirty="0"/>
              <a:t>The highest number that would be chopped off to form a number</a:t>
            </a:r>
          </a:p>
          <a:p>
            <a:pPr lvl="2"/>
            <a:endParaRPr lang="en-GB" dirty="0"/>
          </a:p>
        </p:txBody>
      </p:sp>
      <p:pic>
        <p:nvPicPr>
          <p:cNvPr id="5" name="Picture 4">
            <a:extLst>
              <a:ext uri="{FF2B5EF4-FFF2-40B4-BE49-F238E27FC236}">
                <a16:creationId xmlns:a16="http://schemas.microsoft.com/office/drawing/2014/main" id="{6211BB92-E832-F056-2BB1-8038F7910B43}"/>
              </a:ext>
            </a:extLst>
          </p:cNvPr>
          <p:cNvPicPr>
            <a:picLocks noChangeAspect="1"/>
          </p:cNvPicPr>
          <p:nvPr/>
        </p:nvPicPr>
        <p:blipFill>
          <a:blip r:embed="rId8"/>
          <a:stretch>
            <a:fillRect/>
          </a:stretch>
        </p:blipFill>
        <p:spPr>
          <a:xfrm>
            <a:off x="3767137" y="2157222"/>
            <a:ext cx="4657725" cy="495300"/>
          </a:xfrm>
          <a:prstGeom prst="rect">
            <a:avLst/>
          </a:prstGeom>
        </p:spPr>
      </p:pic>
      <p:pic>
        <p:nvPicPr>
          <p:cNvPr id="7" name="Picture 6">
            <a:extLst>
              <a:ext uri="{FF2B5EF4-FFF2-40B4-BE49-F238E27FC236}">
                <a16:creationId xmlns:a16="http://schemas.microsoft.com/office/drawing/2014/main" id="{3028C9A8-56B4-2EA4-A807-4A081FA846F6}"/>
              </a:ext>
            </a:extLst>
          </p:cNvPr>
          <p:cNvPicPr>
            <a:picLocks noChangeAspect="1"/>
          </p:cNvPicPr>
          <p:nvPr/>
        </p:nvPicPr>
        <p:blipFill>
          <a:blip r:embed="rId9"/>
          <a:stretch>
            <a:fillRect/>
          </a:stretch>
        </p:blipFill>
        <p:spPr>
          <a:xfrm>
            <a:off x="3767137" y="3753644"/>
            <a:ext cx="4657725" cy="495300"/>
          </a:xfrm>
          <a:prstGeom prst="rect">
            <a:avLst/>
          </a:prstGeom>
        </p:spPr>
      </p:pic>
      <p:pic>
        <p:nvPicPr>
          <p:cNvPr id="8" name="s1 - 1">
            <a:hlinkClick r:id="" action="ppaction://media"/>
            <a:extLst>
              <a:ext uri="{FF2B5EF4-FFF2-40B4-BE49-F238E27FC236}">
                <a16:creationId xmlns:a16="http://schemas.microsoft.com/office/drawing/2014/main" id="{8C14893B-AAB0-6122-F2E2-A02A156C0D8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285744" y="644461"/>
            <a:ext cx="609600" cy="609600"/>
          </a:xfrm>
          <a:prstGeom prst="rect">
            <a:avLst/>
          </a:prstGeom>
        </p:spPr>
      </p:pic>
      <p:pic>
        <p:nvPicPr>
          <p:cNvPr id="9" name="S2 - 2">
            <a:hlinkClick r:id="" action="ppaction://media"/>
            <a:extLst>
              <a:ext uri="{FF2B5EF4-FFF2-40B4-BE49-F238E27FC236}">
                <a16:creationId xmlns:a16="http://schemas.microsoft.com/office/drawing/2014/main" id="{A3F29A53-F1EF-DA4D-0EB3-C5E15C5A4F66}"/>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503664" y="2347722"/>
            <a:ext cx="609600" cy="609600"/>
          </a:xfrm>
          <a:prstGeom prst="rect">
            <a:avLst/>
          </a:prstGeom>
        </p:spPr>
      </p:pic>
      <p:pic>
        <p:nvPicPr>
          <p:cNvPr id="10" name="S2 - 3">
            <a:hlinkClick r:id="" action="ppaction://media"/>
            <a:extLst>
              <a:ext uri="{FF2B5EF4-FFF2-40B4-BE49-F238E27FC236}">
                <a16:creationId xmlns:a16="http://schemas.microsoft.com/office/drawing/2014/main" id="{5017D788-1BEC-5B78-C70B-019B3F99E98F}"/>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503664" y="3900679"/>
            <a:ext cx="609600" cy="6096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89097E23-A86D-DDAE-3F4C-BF8E1C4C8F7C}"/>
              </a:ext>
            </a:extLst>
          </p:cNvPr>
          <p:cNvSpPr/>
          <p:nvPr/>
        </p:nvSpPr>
        <p:spPr>
          <a:xfrm>
            <a:off x="11155680" y="5971032"/>
            <a:ext cx="786384" cy="704088"/>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496348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7033"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93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audio>
              <p:cMediaNode vol="8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A081C-7680-0E23-3913-0771057EDC85}"/>
              </a:ext>
            </a:extLst>
          </p:cNvPr>
          <p:cNvSpPr>
            <a:spLocks noGrp="1"/>
          </p:cNvSpPr>
          <p:nvPr>
            <p:ph type="title"/>
          </p:nvPr>
        </p:nvSpPr>
        <p:spPr/>
        <p:txBody>
          <a:bodyPr/>
          <a:lstStyle/>
          <a:p>
            <a:r>
              <a:rPr lang="en-GB" dirty="0"/>
              <a:t>Rounding</a:t>
            </a:r>
          </a:p>
        </p:txBody>
      </p:sp>
      <p:pic>
        <p:nvPicPr>
          <p:cNvPr id="5" name="Picture 4">
            <a:extLst>
              <a:ext uri="{FF2B5EF4-FFF2-40B4-BE49-F238E27FC236}">
                <a16:creationId xmlns:a16="http://schemas.microsoft.com/office/drawing/2014/main" id="{48E6D1A3-2F0E-8BDA-4C20-3E30A8E37C6D}"/>
              </a:ext>
            </a:extLst>
          </p:cNvPr>
          <p:cNvPicPr>
            <a:picLocks noChangeAspect="1"/>
          </p:cNvPicPr>
          <p:nvPr/>
        </p:nvPicPr>
        <p:blipFill>
          <a:blip r:embed="rId8"/>
          <a:stretch>
            <a:fillRect/>
          </a:stretch>
        </p:blipFill>
        <p:spPr>
          <a:xfrm>
            <a:off x="1927910" y="1837945"/>
            <a:ext cx="8596834" cy="2493454"/>
          </a:xfrm>
          <a:prstGeom prst="rect">
            <a:avLst/>
          </a:prstGeom>
        </p:spPr>
      </p:pic>
      <p:sp>
        <p:nvSpPr>
          <p:cNvPr id="6" name="TextBox 5">
            <a:extLst>
              <a:ext uri="{FF2B5EF4-FFF2-40B4-BE49-F238E27FC236}">
                <a16:creationId xmlns:a16="http://schemas.microsoft.com/office/drawing/2014/main" id="{6C8FEF3E-CB77-7AAB-74BD-04A455039C4A}"/>
              </a:ext>
            </a:extLst>
          </p:cNvPr>
          <p:cNvSpPr txBox="1"/>
          <p:nvPr/>
        </p:nvSpPr>
        <p:spPr>
          <a:xfrm>
            <a:off x="768096" y="4846320"/>
            <a:ext cx="10451592" cy="1754326"/>
          </a:xfrm>
          <a:prstGeom prst="rect">
            <a:avLst/>
          </a:prstGeom>
          <a:noFill/>
        </p:spPr>
        <p:txBody>
          <a:bodyPr wrap="square" rtlCol="0">
            <a:spAutoFit/>
          </a:bodyPr>
          <a:lstStyle/>
          <a:p>
            <a:r>
              <a:rPr lang="en-GB" dirty="0"/>
              <a:t>Note:  235 would round up to 240 if rounding to the nearest 10.  However, 234.999999999999… a million trillion more 9s… 999999999999999999999 would round down.</a:t>
            </a:r>
          </a:p>
          <a:p>
            <a:endParaRPr lang="en-GB" dirty="0"/>
          </a:p>
          <a:p>
            <a:r>
              <a:rPr lang="en-GB" dirty="0"/>
              <a:t>By an international agreement, we have decided to say that the upper bound is 235 but when we write the error interval, we make up for this and make it mathematically correct by using the less than &lt; symbol instead of the less than or equal to ≤ symbol.  This shows that the actual answer cannot be 235.</a:t>
            </a:r>
          </a:p>
        </p:txBody>
      </p:sp>
      <p:pic>
        <p:nvPicPr>
          <p:cNvPr id="7" name="S3 - 1">
            <a:hlinkClick r:id="" action="ppaction://media"/>
            <a:extLst>
              <a:ext uri="{FF2B5EF4-FFF2-40B4-BE49-F238E27FC236}">
                <a16:creationId xmlns:a16="http://schemas.microsoft.com/office/drawing/2014/main" id="{BDBE5825-DD28-B8E8-E8AA-F23E3E7EF4C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486400" y="600456"/>
            <a:ext cx="609600" cy="609600"/>
          </a:xfrm>
          <a:prstGeom prst="rect">
            <a:avLst/>
          </a:prstGeom>
        </p:spPr>
      </p:pic>
      <p:pic>
        <p:nvPicPr>
          <p:cNvPr id="8" name="S3 - 2">
            <a:hlinkClick r:id="" action="ppaction://media"/>
            <a:extLst>
              <a:ext uri="{FF2B5EF4-FFF2-40B4-BE49-F238E27FC236}">
                <a16:creationId xmlns:a16="http://schemas.microsoft.com/office/drawing/2014/main" id="{166F01BA-E5E7-0FFD-8E20-229B60DDDADF}"/>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38200" y="2205609"/>
            <a:ext cx="609600" cy="609600"/>
          </a:xfrm>
          <a:prstGeom prst="rect">
            <a:avLst/>
          </a:prstGeom>
        </p:spPr>
      </p:pic>
      <p:pic>
        <p:nvPicPr>
          <p:cNvPr id="9" name="S3 - 3">
            <a:hlinkClick r:id="" action="ppaction://media"/>
            <a:extLst>
              <a:ext uri="{FF2B5EF4-FFF2-40B4-BE49-F238E27FC236}">
                <a16:creationId xmlns:a16="http://schemas.microsoft.com/office/drawing/2014/main" id="{DD6E4026-4176-131F-C227-4F708442C43D}"/>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0264090" y="2815209"/>
            <a:ext cx="609600" cy="609600"/>
          </a:xfrm>
          <a:prstGeom prst="rect">
            <a:avLst/>
          </a:prstGeom>
        </p:spPr>
      </p:pic>
      <p:sp>
        <p:nvSpPr>
          <p:cNvPr id="10" name="Action Button: Go Forward or Next 9">
            <a:hlinkClick r:id="" action="ppaction://hlinkshowjump?jump=nextslide" highlightClick="1"/>
            <a:extLst>
              <a:ext uri="{FF2B5EF4-FFF2-40B4-BE49-F238E27FC236}">
                <a16:creationId xmlns:a16="http://schemas.microsoft.com/office/drawing/2014/main" id="{8ED39D66-4C1F-24B5-02DE-8DDCFFE8B8AD}"/>
              </a:ext>
            </a:extLst>
          </p:cNvPr>
          <p:cNvSpPr/>
          <p:nvPr/>
        </p:nvSpPr>
        <p:spPr>
          <a:xfrm>
            <a:off x="11155680" y="5971032"/>
            <a:ext cx="786384" cy="704088"/>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2953355"/>
      </p:ext>
    </p:extLst>
  </p:cSld>
  <p:clrMapOvr>
    <a:masterClrMapping/>
  </p:clrMapOvr>
  <mc:AlternateContent xmlns:mc="http://schemas.openxmlformats.org/markup-compatibility/2006">
    <mc:Choice xmlns:p14="http://schemas.microsoft.com/office/powerpoint/2010/main" Requires="p14">
      <p:transition spd="slow" p14:dur="2000" advClick="0" advTm="29910"/>
    </mc:Choice>
    <mc:Fallback>
      <p:transition spd="slow" advClick="0" advTm="29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26" fill="hold"/>
                                        <p:tgtEl>
                                          <p:spTgt spid="7"/>
                                        </p:tgtEl>
                                      </p:cBhvr>
                                    </p:cmd>
                                  </p:childTnLst>
                                </p:cTn>
                              </p:par>
                            </p:childTnLst>
                          </p:cTn>
                        </p:par>
                        <p:par>
                          <p:cTn id="7" fill="hold">
                            <p:stCondLst>
                              <p:cond delay="17126"/>
                            </p:stCondLst>
                            <p:childTnLst>
                              <p:par>
                                <p:cTn id="8" presetID="1" presetClass="mediacall" presetSubtype="0" fill="hold" nodeType="afterEffect">
                                  <p:stCondLst>
                                    <p:cond delay="0"/>
                                  </p:stCondLst>
                                  <p:childTnLst>
                                    <p:cmd type="call" cmd="playFrom(0.0)">
                                      <p:cBhvr>
                                        <p:cTn id="9" dur="29910" fill="hold"/>
                                        <p:tgtEl>
                                          <p:spTgt spid="8"/>
                                        </p:tgtEl>
                                      </p:cBhvr>
                                    </p:cmd>
                                  </p:childTnLst>
                                </p:cTn>
                              </p:par>
                            </p:childTnLst>
                          </p:cTn>
                        </p:par>
                        <p:par>
                          <p:cTn id="10" fill="hold">
                            <p:stCondLst>
                              <p:cond delay="47036"/>
                            </p:stCondLst>
                            <p:childTnLst>
                              <p:par>
                                <p:cTn id="11" presetID="1" presetClass="mediacall" presetSubtype="0" fill="hold" nodeType="afterEffect">
                                  <p:stCondLst>
                                    <p:cond delay="0"/>
                                  </p:stCondLst>
                                  <p:childTnLst>
                                    <p:cmd type="call" cmd="playFrom(0.0)">
                                      <p:cBhvr>
                                        <p:cTn id="12" dur="6205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7"/>
                </p:tgtEl>
              </p:cMediaNode>
            </p:audio>
            <p:audio>
              <p:cMediaNode vol="80000">
                <p:cTn id="14" fill="hold" display="0">
                  <p:stCondLst>
                    <p:cond delay="indefinite"/>
                  </p:stCondLst>
                  <p:endCondLst>
                    <p:cond evt="onStopAudio" delay="0">
                      <p:tgtEl>
                        <p:sldTgt/>
                      </p:tgtEl>
                    </p:cond>
                  </p:endCondLst>
                </p:cTn>
                <p:tgtEl>
                  <p:spTgt spid="8"/>
                </p:tgtEl>
              </p:cMediaNode>
            </p:audio>
            <p:audio>
              <p:cMediaNode vol="80000">
                <p:cTn id="15"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B84E-ADC0-52E2-F4E2-FC77EDBB1963}"/>
              </a:ext>
            </a:extLst>
          </p:cNvPr>
          <p:cNvSpPr>
            <a:spLocks noGrp="1"/>
          </p:cNvSpPr>
          <p:nvPr>
            <p:ph type="title"/>
          </p:nvPr>
        </p:nvSpPr>
        <p:spPr/>
        <p:txBody>
          <a:bodyPr/>
          <a:lstStyle/>
          <a:p>
            <a:r>
              <a:rPr lang="en-GB" dirty="0"/>
              <a:t>Error Intervals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B3B2FBC-37F1-75EB-9DA2-4EA796068BE4}"/>
                  </a:ext>
                </a:extLst>
              </p:cNvPr>
              <p:cNvSpPr txBox="1"/>
              <p:nvPr/>
            </p:nvSpPr>
            <p:spPr>
              <a:xfrm>
                <a:off x="3153351" y="5138928"/>
                <a:ext cx="5683928" cy="9233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225 </m:t>
                      </m:r>
                      <m:r>
                        <a:rPr lang="en-GB" sz="6000" b="0" i="1" smtClean="0">
                          <a:latin typeface="Cambria Math" panose="02040503050406030204" pitchFamily="18" charset="0"/>
                          <a:ea typeface="Cambria Math" panose="02040503050406030204" pitchFamily="18" charset="0"/>
                        </a:rPr>
                        <m:t>≤ </m:t>
                      </m:r>
                      <m:r>
                        <a:rPr lang="en-GB" sz="6000" b="0" i="1" smtClean="0">
                          <a:latin typeface="Cambria Math" panose="02040503050406030204" pitchFamily="18" charset="0"/>
                          <a:ea typeface="Cambria Math" panose="02040503050406030204" pitchFamily="18" charset="0"/>
                        </a:rPr>
                        <m:t>𝑥</m:t>
                      </m:r>
                      <m:r>
                        <a:rPr lang="en-GB" sz="6000" b="0" i="1" smtClean="0">
                          <a:latin typeface="Cambria Math" panose="02040503050406030204" pitchFamily="18" charset="0"/>
                          <a:ea typeface="Cambria Math" panose="02040503050406030204" pitchFamily="18" charset="0"/>
                        </a:rPr>
                        <m:t> &lt;235</m:t>
                      </m:r>
                    </m:oMath>
                  </m:oMathPara>
                </a14:m>
                <a:endParaRPr lang="en-GB" sz="6000" dirty="0"/>
              </a:p>
            </p:txBody>
          </p:sp>
        </mc:Choice>
        <mc:Fallback>
          <p:sp>
            <p:nvSpPr>
              <p:cNvPr id="6" name="TextBox 5">
                <a:extLst>
                  <a:ext uri="{FF2B5EF4-FFF2-40B4-BE49-F238E27FC236}">
                    <a16:creationId xmlns:a16="http://schemas.microsoft.com/office/drawing/2014/main" id="{BB3B2FBC-37F1-75EB-9DA2-4EA796068BE4}"/>
                  </a:ext>
                </a:extLst>
              </p:cNvPr>
              <p:cNvSpPr txBox="1">
                <a:spLocks noRot="1" noChangeAspect="1" noMove="1" noResize="1" noEditPoints="1" noAdjustHandles="1" noChangeArrowheads="1" noChangeShapeType="1" noTextEdit="1"/>
              </p:cNvSpPr>
              <p:nvPr/>
            </p:nvSpPr>
            <p:spPr>
              <a:xfrm>
                <a:off x="3153351" y="5138928"/>
                <a:ext cx="5683928" cy="923330"/>
              </a:xfrm>
              <a:prstGeom prst="rect">
                <a:avLst/>
              </a:prstGeom>
              <a:blipFill>
                <a:blip r:embed="rId8"/>
                <a:stretch>
                  <a:fillRect/>
                </a:stretch>
              </a:blipFill>
            </p:spPr>
            <p:txBody>
              <a:bodyPr/>
              <a:lstStyle/>
              <a:p>
                <a:r>
                  <a:rPr lang="en-GB">
                    <a:noFill/>
                  </a:rPr>
                  <a:t> </a:t>
                </a:r>
              </a:p>
            </p:txBody>
          </p:sp>
        </mc:Fallback>
      </mc:AlternateContent>
      <p:pic>
        <p:nvPicPr>
          <p:cNvPr id="7" name="S4 - 1">
            <a:hlinkClick r:id="" action="ppaction://media"/>
            <a:extLst>
              <a:ext uri="{FF2B5EF4-FFF2-40B4-BE49-F238E27FC236}">
                <a16:creationId xmlns:a16="http://schemas.microsoft.com/office/drawing/2014/main" id="{CDF3F8B1-06AE-FC8C-C8C3-21AD0B44CC5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91200" y="527304"/>
            <a:ext cx="609600" cy="609600"/>
          </a:xfrm>
          <a:prstGeom prst="rect">
            <a:avLst/>
          </a:prstGeom>
        </p:spPr>
      </p:pic>
      <p:pic>
        <p:nvPicPr>
          <p:cNvPr id="9" name="Picture 8">
            <a:extLst>
              <a:ext uri="{FF2B5EF4-FFF2-40B4-BE49-F238E27FC236}">
                <a16:creationId xmlns:a16="http://schemas.microsoft.com/office/drawing/2014/main" id="{D5237AEE-3D90-FBB6-D2C6-542BBDE9A32E}"/>
              </a:ext>
            </a:extLst>
          </p:cNvPr>
          <p:cNvPicPr>
            <a:picLocks noChangeAspect="1"/>
          </p:cNvPicPr>
          <p:nvPr/>
        </p:nvPicPr>
        <p:blipFill>
          <a:blip r:embed="rId10"/>
          <a:stretch>
            <a:fillRect/>
          </a:stretch>
        </p:blipFill>
        <p:spPr>
          <a:xfrm>
            <a:off x="2321005" y="3106644"/>
            <a:ext cx="7329153" cy="1393888"/>
          </a:xfrm>
          <a:prstGeom prst="rect">
            <a:avLst/>
          </a:prstGeom>
        </p:spPr>
      </p:pic>
      <p:sp>
        <p:nvSpPr>
          <p:cNvPr id="10" name="TextBox 9">
            <a:extLst>
              <a:ext uri="{FF2B5EF4-FFF2-40B4-BE49-F238E27FC236}">
                <a16:creationId xmlns:a16="http://schemas.microsoft.com/office/drawing/2014/main" id="{D8AC24ED-19E4-96AD-069C-8D76AD1F9746}"/>
              </a:ext>
            </a:extLst>
          </p:cNvPr>
          <p:cNvSpPr txBox="1"/>
          <p:nvPr/>
        </p:nvSpPr>
        <p:spPr>
          <a:xfrm>
            <a:off x="621792" y="1514634"/>
            <a:ext cx="10588752" cy="1200329"/>
          </a:xfrm>
          <a:prstGeom prst="rect">
            <a:avLst/>
          </a:prstGeom>
          <a:noFill/>
        </p:spPr>
        <p:txBody>
          <a:bodyPr wrap="square" rtlCol="0">
            <a:spAutoFit/>
          </a:bodyPr>
          <a:lstStyle/>
          <a:p>
            <a:r>
              <a:rPr lang="en-GB" sz="3600" dirty="0"/>
              <a:t>A number, </a:t>
            </a:r>
            <a:r>
              <a:rPr lang="en-GB" sz="3600" b="1" i="1" dirty="0">
                <a:latin typeface="Times New Roman" panose="02020603050405020304" pitchFamily="18" charset="0"/>
                <a:cs typeface="Times New Roman" panose="02020603050405020304" pitchFamily="18" charset="0"/>
              </a:rPr>
              <a:t>x</a:t>
            </a:r>
            <a:r>
              <a:rPr lang="en-GB" sz="3600" dirty="0">
                <a:latin typeface="Times New Roman" panose="02020603050405020304" pitchFamily="18" charset="0"/>
                <a:cs typeface="Times New Roman" panose="02020603050405020304" pitchFamily="18" charset="0"/>
              </a:rPr>
              <a:t>, </a:t>
            </a:r>
            <a:r>
              <a:rPr lang="en-GB" sz="3600" dirty="0">
                <a:cs typeface="Times New Roman" panose="02020603050405020304" pitchFamily="18" charset="0"/>
              </a:rPr>
              <a:t>is rounded to the nearest 10 to give an answer of 230.  Find the error interval of </a:t>
            </a:r>
            <a:r>
              <a:rPr lang="en-GB" sz="3600" b="1" i="1" dirty="0">
                <a:latin typeface="Times New Roman" panose="02020603050405020304" pitchFamily="18" charset="0"/>
                <a:cs typeface="Times New Roman" panose="02020603050405020304" pitchFamily="18" charset="0"/>
              </a:rPr>
              <a:t>x</a:t>
            </a:r>
            <a:r>
              <a:rPr lang="en-GB" sz="3600" dirty="0">
                <a:cs typeface="Times New Roman" panose="02020603050405020304" pitchFamily="18" charset="0"/>
              </a:rPr>
              <a:t>.</a:t>
            </a:r>
            <a:endParaRPr lang="en-GB" sz="3600" dirty="0"/>
          </a:p>
        </p:txBody>
      </p:sp>
      <p:pic>
        <p:nvPicPr>
          <p:cNvPr id="11" name="S2 - 2">
            <a:hlinkClick r:id="" action="ppaction://media"/>
            <a:extLst>
              <a:ext uri="{FF2B5EF4-FFF2-40B4-BE49-F238E27FC236}">
                <a16:creationId xmlns:a16="http://schemas.microsoft.com/office/drawing/2014/main" id="{0C3E3335-A6C0-231F-5EA4-7822C8FD43DC}"/>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0134600" y="2060020"/>
            <a:ext cx="609600" cy="609600"/>
          </a:xfrm>
          <a:prstGeom prst="rect">
            <a:avLst/>
          </a:prstGeom>
        </p:spPr>
      </p:pic>
      <p:pic>
        <p:nvPicPr>
          <p:cNvPr id="12" name="S4 - 3">
            <a:hlinkClick r:id="" action="ppaction://media"/>
            <a:extLst>
              <a:ext uri="{FF2B5EF4-FFF2-40B4-BE49-F238E27FC236}">
                <a16:creationId xmlns:a16="http://schemas.microsoft.com/office/drawing/2014/main" id="{BDA83C13-F10F-2E40-5BD0-450093D4B4FE}"/>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9650158" y="5295793"/>
            <a:ext cx="609600" cy="609600"/>
          </a:xfrm>
          <a:prstGeom prst="rect">
            <a:avLst/>
          </a:prstGeom>
        </p:spPr>
      </p:pic>
      <p:sp>
        <p:nvSpPr>
          <p:cNvPr id="13" name="Action Button: Go Forward or Next 12">
            <a:hlinkClick r:id="" action="ppaction://hlinkshowjump?jump=nextslide" highlightClick="1"/>
            <a:extLst>
              <a:ext uri="{FF2B5EF4-FFF2-40B4-BE49-F238E27FC236}">
                <a16:creationId xmlns:a16="http://schemas.microsoft.com/office/drawing/2014/main" id="{DFA30CAA-3DFD-199C-FE89-88BFC5A8BDAF}"/>
              </a:ext>
            </a:extLst>
          </p:cNvPr>
          <p:cNvSpPr/>
          <p:nvPr/>
        </p:nvSpPr>
        <p:spPr>
          <a:xfrm>
            <a:off x="11155680" y="5971032"/>
            <a:ext cx="786384" cy="704088"/>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079569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33"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3102" fill="hold"/>
                                        <p:tgtEl>
                                          <p:spTgt spid="11"/>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66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audio>
              <p:cMediaNode vol="80000">
                <p:cTn id="16" fill="hold" display="0">
                  <p:stCondLst>
                    <p:cond delay="indefinite"/>
                  </p:stCondLst>
                  <p:endCondLst>
                    <p:cond evt="onStopAudio" delay="0">
                      <p:tgtEl>
                        <p:sldTgt/>
                      </p:tgtEl>
                    </p:cond>
                  </p:endCondLst>
                </p:cTn>
                <p:tgtEl>
                  <p:spTgt spid="11"/>
                </p:tgtEl>
              </p:cMediaNode>
            </p:audio>
            <p:audio>
              <p:cMediaNode vol="80000">
                <p:cTn id="1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B003-ED32-7682-339B-EDA28F805207}"/>
              </a:ext>
            </a:extLst>
          </p:cNvPr>
          <p:cNvSpPr>
            <a:spLocks noGrp="1"/>
          </p:cNvSpPr>
          <p:nvPr>
            <p:ph type="title"/>
          </p:nvPr>
        </p:nvSpPr>
        <p:spPr/>
        <p:txBody>
          <a:bodyPr/>
          <a:lstStyle/>
          <a:p>
            <a:r>
              <a:rPr lang="en-GB" dirty="0"/>
              <a:t>Bounds for Rounding to the nearest 1.</a:t>
            </a:r>
          </a:p>
        </p:txBody>
      </p:sp>
      <p:sp>
        <p:nvSpPr>
          <p:cNvPr id="9" name="TextBox 8">
            <a:extLst>
              <a:ext uri="{FF2B5EF4-FFF2-40B4-BE49-F238E27FC236}">
                <a16:creationId xmlns:a16="http://schemas.microsoft.com/office/drawing/2014/main" id="{33E489D1-8F64-B37B-CD7E-E15ECD55C7B7}"/>
              </a:ext>
            </a:extLst>
          </p:cNvPr>
          <p:cNvSpPr txBox="1"/>
          <p:nvPr/>
        </p:nvSpPr>
        <p:spPr>
          <a:xfrm>
            <a:off x="621792" y="1514634"/>
            <a:ext cx="10588752" cy="1200329"/>
          </a:xfrm>
          <a:prstGeom prst="rect">
            <a:avLst/>
          </a:prstGeom>
          <a:noFill/>
        </p:spPr>
        <p:txBody>
          <a:bodyPr wrap="square" rtlCol="0">
            <a:spAutoFit/>
          </a:bodyPr>
          <a:lstStyle/>
          <a:p>
            <a:r>
              <a:rPr lang="en-GB" sz="3600" dirty="0"/>
              <a:t>A number, </a:t>
            </a:r>
            <a:r>
              <a:rPr lang="en-GB" sz="3600" b="1" i="1" dirty="0">
                <a:latin typeface="Times New Roman" panose="02020603050405020304" pitchFamily="18" charset="0"/>
                <a:cs typeface="Times New Roman" panose="02020603050405020304" pitchFamily="18" charset="0"/>
              </a:rPr>
              <a:t>x</a:t>
            </a:r>
            <a:r>
              <a:rPr lang="en-GB" sz="3600" dirty="0">
                <a:latin typeface="Times New Roman" panose="02020603050405020304" pitchFamily="18" charset="0"/>
                <a:cs typeface="Times New Roman" panose="02020603050405020304" pitchFamily="18" charset="0"/>
              </a:rPr>
              <a:t>, </a:t>
            </a:r>
            <a:r>
              <a:rPr lang="en-GB" sz="3600" dirty="0">
                <a:cs typeface="Times New Roman" panose="02020603050405020304" pitchFamily="18" charset="0"/>
              </a:rPr>
              <a:t>is rounded to the nearest whole number to give an answer of 221.  Find the error interval of </a:t>
            </a:r>
            <a:r>
              <a:rPr lang="en-GB" sz="3600" b="1" i="1" dirty="0">
                <a:latin typeface="Times New Roman" panose="02020603050405020304" pitchFamily="18" charset="0"/>
                <a:cs typeface="Times New Roman" panose="02020603050405020304" pitchFamily="18" charset="0"/>
              </a:rPr>
              <a:t>x</a:t>
            </a:r>
            <a:r>
              <a:rPr lang="en-GB" sz="3600" dirty="0">
                <a:cs typeface="Times New Roman" panose="02020603050405020304" pitchFamily="18" charset="0"/>
              </a:rPr>
              <a:t>.</a:t>
            </a:r>
            <a:endParaRPr lang="en-GB" sz="3600" dirty="0"/>
          </a:p>
        </p:txBody>
      </p:sp>
      <p:sp>
        <p:nvSpPr>
          <p:cNvPr id="10" name="Action Button: Go Forward or Next 9">
            <a:hlinkClick r:id="rId2" action="ppaction://hlinksldjump" highlightClick="1"/>
            <a:extLst>
              <a:ext uri="{FF2B5EF4-FFF2-40B4-BE49-F238E27FC236}">
                <a16:creationId xmlns:a16="http://schemas.microsoft.com/office/drawing/2014/main" id="{7864FA24-411A-9FBC-6172-931868BB749C}"/>
              </a:ext>
            </a:extLst>
          </p:cNvPr>
          <p:cNvSpPr/>
          <p:nvPr/>
        </p:nvSpPr>
        <p:spPr>
          <a:xfrm>
            <a:off x="621792" y="2917814"/>
            <a:ext cx="795528" cy="768096"/>
          </a:xfrm>
          <a:prstGeom prst="actionButtonForwardNext">
            <a:avLst/>
          </a:prstGeom>
          <a:ln>
            <a:solidFill>
              <a:srgbClr val="2046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478B7120-FAB3-DBC8-E6E0-C87CD774D314}"/>
                  </a:ext>
                </a:extLst>
              </p:cNvPr>
              <p:cNvSpPr txBox="1"/>
              <p:nvPr/>
            </p:nvSpPr>
            <p:spPr>
              <a:xfrm>
                <a:off x="1571439" y="2840197"/>
                <a:ext cx="5514010" cy="9233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221&lt;</m:t>
                      </m:r>
                      <m:r>
                        <a:rPr lang="en-GB" sz="6000" b="0" i="1" smtClean="0">
                          <a:latin typeface="Cambria Math" panose="02040503050406030204" pitchFamily="18" charset="0"/>
                          <a:ea typeface="Cambria Math" panose="02040503050406030204" pitchFamily="18" charset="0"/>
                        </a:rPr>
                        <m:t> </m:t>
                      </m:r>
                      <m:r>
                        <a:rPr lang="en-GB" sz="6000" b="0" i="1" smtClean="0">
                          <a:latin typeface="Cambria Math" panose="02040503050406030204" pitchFamily="18" charset="0"/>
                          <a:ea typeface="Cambria Math" panose="02040503050406030204" pitchFamily="18" charset="0"/>
                        </a:rPr>
                        <m:t>𝑥</m:t>
                      </m:r>
                      <m:r>
                        <a:rPr lang="en-GB" sz="6000" b="0" i="1" smtClean="0">
                          <a:latin typeface="Cambria Math" panose="02040503050406030204" pitchFamily="18" charset="0"/>
                          <a:ea typeface="Cambria Math" panose="02040503050406030204" pitchFamily="18" charset="0"/>
                        </a:rPr>
                        <m:t> &lt;222</m:t>
                      </m:r>
                    </m:oMath>
                  </m:oMathPara>
                </a14:m>
                <a:endParaRPr lang="en-GB" sz="6000" dirty="0"/>
              </a:p>
            </p:txBody>
          </p:sp>
        </mc:Choice>
        <mc:Fallback>
          <p:sp>
            <p:nvSpPr>
              <p:cNvPr id="12" name="TextBox 11">
                <a:extLst>
                  <a:ext uri="{FF2B5EF4-FFF2-40B4-BE49-F238E27FC236}">
                    <a16:creationId xmlns:a16="http://schemas.microsoft.com/office/drawing/2014/main" id="{478B7120-FAB3-DBC8-E6E0-C87CD774D314}"/>
                  </a:ext>
                </a:extLst>
              </p:cNvPr>
              <p:cNvSpPr txBox="1">
                <a:spLocks noRot="1" noChangeAspect="1" noMove="1" noResize="1" noEditPoints="1" noAdjustHandles="1" noChangeArrowheads="1" noChangeShapeType="1" noTextEdit="1"/>
              </p:cNvSpPr>
              <p:nvPr/>
            </p:nvSpPr>
            <p:spPr>
              <a:xfrm>
                <a:off x="1571439" y="2840197"/>
                <a:ext cx="5514010" cy="923330"/>
              </a:xfrm>
              <a:prstGeom prst="rect">
                <a:avLst/>
              </a:prstGeom>
              <a:blipFill>
                <a:blip r:embed="rId3"/>
                <a:stretch>
                  <a:fillRect/>
                </a:stretch>
              </a:blipFill>
            </p:spPr>
            <p:txBody>
              <a:bodyPr/>
              <a:lstStyle/>
              <a:p>
                <a:r>
                  <a:rPr lang="en-GB">
                    <a:noFill/>
                  </a:rPr>
                  <a:t> </a:t>
                </a:r>
              </a:p>
            </p:txBody>
          </p:sp>
        </mc:Fallback>
      </mc:AlternateContent>
      <p:sp>
        <p:nvSpPr>
          <p:cNvPr id="13" name="Action Button: Go Forward or Next 12">
            <a:hlinkClick r:id="rId2" action="ppaction://hlinksldjump" highlightClick="1"/>
            <a:extLst>
              <a:ext uri="{FF2B5EF4-FFF2-40B4-BE49-F238E27FC236}">
                <a16:creationId xmlns:a16="http://schemas.microsoft.com/office/drawing/2014/main" id="{4DC79A2B-F4BA-E3C3-404C-6D009E43E751}"/>
              </a:ext>
            </a:extLst>
          </p:cNvPr>
          <p:cNvSpPr/>
          <p:nvPr/>
        </p:nvSpPr>
        <p:spPr>
          <a:xfrm>
            <a:off x="621792" y="3864917"/>
            <a:ext cx="795528" cy="768096"/>
          </a:xfrm>
          <a:prstGeom prst="actionButtonForwardNext">
            <a:avLst/>
          </a:prstGeom>
          <a:ln>
            <a:solidFill>
              <a:srgbClr val="2046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C090C351-A231-6BE3-2DCA-255440D69425}"/>
                  </a:ext>
                </a:extLst>
              </p:cNvPr>
              <p:cNvSpPr txBox="1"/>
              <p:nvPr/>
            </p:nvSpPr>
            <p:spPr>
              <a:xfrm>
                <a:off x="1571439" y="3787300"/>
                <a:ext cx="5514010" cy="9233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221</m:t>
                      </m:r>
                      <m:r>
                        <a:rPr lang="en-GB" sz="6000" b="0" i="1" smtClean="0">
                          <a:latin typeface="Cambria Math" panose="02040503050406030204" pitchFamily="18" charset="0"/>
                          <a:ea typeface="Cambria Math" panose="02040503050406030204" pitchFamily="18" charset="0"/>
                        </a:rPr>
                        <m:t>≤ </m:t>
                      </m:r>
                      <m:r>
                        <a:rPr lang="en-GB" sz="6000" b="0" i="1" smtClean="0">
                          <a:latin typeface="Cambria Math" panose="02040503050406030204" pitchFamily="18" charset="0"/>
                          <a:ea typeface="Cambria Math" panose="02040503050406030204" pitchFamily="18" charset="0"/>
                        </a:rPr>
                        <m:t>𝑥</m:t>
                      </m:r>
                      <m:r>
                        <a:rPr lang="en-GB" sz="6000" b="0" i="1" smtClean="0">
                          <a:latin typeface="Cambria Math" panose="02040503050406030204" pitchFamily="18" charset="0"/>
                          <a:ea typeface="Cambria Math" panose="02040503050406030204" pitchFamily="18" charset="0"/>
                        </a:rPr>
                        <m:t> &lt;222</m:t>
                      </m:r>
                    </m:oMath>
                  </m:oMathPara>
                </a14:m>
                <a:endParaRPr lang="en-GB" sz="6000" dirty="0"/>
              </a:p>
            </p:txBody>
          </p:sp>
        </mc:Choice>
        <mc:Fallback>
          <p:sp>
            <p:nvSpPr>
              <p:cNvPr id="14" name="TextBox 13">
                <a:extLst>
                  <a:ext uri="{FF2B5EF4-FFF2-40B4-BE49-F238E27FC236}">
                    <a16:creationId xmlns:a16="http://schemas.microsoft.com/office/drawing/2014/main" id="{C090C351-A231-6BE3-2DCA-255440D69425}"/>
                  </a:ext>
                </a:extLst>
              </p:cNvPr>
              <p:cNvSpPr txBox="1">
                <a:spLocks noRot="1" noChangeAspect="1" noMove="1" noResize="1" noEditPoints="1" noAdjustHandles="1" noChangeArrowheads="1" noChangeShapeType="1" noTextEdit="1"/>
              </p:cNvSpPr>
              <p:nvPr/>
            </p:nvSpPr>
            <p:spPr>
              <a:xfrm>
                <a:off x="1571439" y="3787300"/>
                <a:ext cx="5514010" cy="923330"/>
              </a:xfrm>
              <a:prstGeom prst="rect">
                <a:avLst/>
              </a:prstGeom>
              <a:blipFill>
                <a:blip r:embed="rId4"/>
                <a:stretch>
                  <a:fillRect/>
                </a:stretch>
              </a:blipFill>
            </p:spPr>
            <p:txBody>
              <a:bodyPr/>
              <a:lstStyle/>
              <a:p>
                <a:r>
                  <a:rPr lang="en-GB">
                    <a:noFill/>
                  </a:rPr>
                  <a:t> </a:t>
                </a:r>
              </a:p>
            </p:txBody>
          </p:sp>
        </mc:Fallback>
      </mc:AlternateContent>
      <p:sp>
        <p:nvSpPr>
          <p:cNvPr id="15" name="Action Button: Go Forward or Next 14">
            <a:hlinkClick r:id="rId2" action="ppaction://hlinksldjump" highlightClick="1"/>
            <a:extLst>
              <a:ext uri="{FF2B5EF4-FFF2-40B4-BE49-F238E27FC236}">
                <a16:creationId xmlns:a16="http://schemas.microsoft.com/office/drawing/2014/main" id="{9C8DB5D2-7066-59B4-42B9-AC01C4D06353}"/>
              </a:ext>
            </a:extLst>
          </p:cNvPr>
          <p:cNvSpPr/>
          <p:nvPr/>
        </p:nvSpPr>
        <p:spPr>
          <a:xfrm>
            <a:off x="621792" y="4823584"/>
            <a:ext cx="795528" cy="768096"/>
          </a:xfrm>
          <a:prstGeom prst="actionButtonForwardNext">
            <a:avLst/>
          </a:prstGeom>
          <a:ln>
            <a:solidFill>
              <a:srgbClr val="2046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450F7318-B31C-854D-D51B-E5E34529C2E4}"/>
                  </a:ext>
                </a:extLst>
              </p:cNvPr>
              <p:cNvSpPr txBox="1"/>
              <p:nvPr/>
            </p:nvSpPr>
            <p:spPr>
              <a:xfrm>
                <a:off x="1571439" y="4745967"/>
                <a:ext cx="6680996" cy="9233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220.5&lt;</m:t>
                      </m:r>
                      <m:r>
                        <a:rPr lang="en-GB" sz="6000" b="0" i="1" smtClean="0">
                          <a:latin typeface="Cambria Math" panose="02040503050406030204" pitchFamily="18" charset="0"/>
                          <a:ea typeface="Cambria Math" panose="02040503050406030204" pitchFamily="18" charset="0"/>
                        </a:rPr>
                        <m:t> </m:t>
                      </m:r>
                      <m:r>
                        <a:rPr lang="en-GB" sz="6000" b="0" i="1" smtClean="0">
                          <a:latin typeface="Cambria Math" panose="02040503050406030204" pitchFamily="18" charset="0"/>
                          <a:ea typeface="Cambria Math" panose="02040503050406030204" pitchFamily="18" charset="0"/>
                        </a:rPr>
                        <m:t>𝑥</m:t>
                      </m:r>
                      <m:r>
                        <a:rPr lang="en-GB" sz="6000" b="0" i="1" smtClean="0">
                          <a:latin typeface="Cambria Math" panose="02040503050406030204" pitchFamily="18" charset="0"/>
                          <a:ea typeface="Cambria Math" panose="02040503050406030204" pitchFamily="18" charset="0"/>
                        </a:rPr>
                        <m:t> &lt;221.5</m:t>
                      </m:r>
                    </m:oMath>
                  </m:oMathPara>
                </a14:m>
                <a:endParaRPr lang="en-GB" sz="6000" dirty="0"/>
              </a:p>
            </p:txBody>
          </p:sp>
        </mc:Choice>
        <mc:Fallback>
          <p:sp>
            <p:nvSpPr>
              <p:cNvPr id="16" name="TextBox 15">
                <a:extLst>
                  <a:ext uri="{FF2B5EF4-FFF2-40B4-BE49-F238E27FC236}">
                    <a16:creationId xmlns:a16="http://schemas.microsoft.com/office/drawing/2014/main" id="{450F7318-B31C-854D-D51B-E5E34529C2E4}"/>
                  </a:ext>
                </a:extLst>
              </p:cNvPr>
              <p:cNvSpPr txBox="1">
                <a:spLocks noRot="1" noChangeAspect="1" noMove="1" noResize="1" noEditPoints="1" noAdjustHandles="1" noChangeArrowheads="1" noChangeShapeType="1" noTextEdit="1"/>
              </p:cNvSpPr>
              <p:nvPr/>
            </p:nvSpPr>
            <p:spPr>
              <a:xfrm>
                <a:off x="1571439" y="4745967"/>
                <a:ext cx="6680996" cy="923330"/>
              </a:xfrm>
              <a:prstGeom prst="rect">
                <a:avLst/>
              </a:prstGeom>
              <a:blipFill>
                <a:blip r:embed="rId5"/>
                <a:stretch>
                  <a:fillRect/>
                </a:stretch>
              </a:blipFill>
            </p:spPr>
            <p:txBody>
              <a:bodyPr/>
              <a:lstStyle/>
              <a:p>
                <a:r>
                  <a:rPr lang="en-GB">
                    <a:noFill/>
                  </a:rPr>
                  <a:t> </a:t>
                </a:r>
              </a:p>
            </p:txBody>
          </p:sp>
        </mc:Fallback>
      </mc:AlternateContent>
      <p:sp>
        <p:nvSpPr>
          <p:cNvPr id="17" name="Action Button: Go Forward or Next 16">
            <a:hlinkClick r:id="rId6" action="ppaction://hlinksldjump" highlightClick="1"/>
            <a:extLst>
              <a:ext uri="{FF2B5EF4-FFF2-40B4-BE49-F238E27FC236}">
                <a16:creationId xmlns:a16="http://schemas.microsoft.com/office/drawing/2014/main" id="{85615840-7C6E-F8B0-E047-7B5B3F729915}"/>
              </a:ext>
            </a:extLst>
          </p:cNvPr>
          <p:cNvSpPr/>
          <p:nvPr/>
        </p:nvSpPr>
        <p:spPr>
          <a:xfrm>
            <a:off x="621792" y="5770687"/>
            <a:ext cx="795528" cy="768096"/>
          </a:xfrm>
          <a:prstGeom prst="actionButtonForwardNext">
            <a:avLst/>
          </a:prstGeom>
          <a:ln>
            <a:solidFill>
              <a:srgbClr val="204699"/>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6F1851F9-46BC-66D7-4F67-761E4B5E806C}"/>
                  </a:ext>
                </a:extLst>
              </p:cNvPr>
              <p:cNvSpPr txBox="1"/>
              <p:nvPr/>
            </p:nvSpPr>
            <p:spPr>
              <a:xfrm>
                <a:off x="1571439" y="5693070"/>
                <a:ext cx="6680996" cy="9233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220.5</m:t>
                      </m:r>
                      <m:r>
                        <a:rPr lang="en-GB" sz="6000" b="0" i="1" smtClean="0">
                          <a:latin typeface="Cambria Math" panose="02040503050406030204" pitchFamily="18" charset="0"/>
                          <a:ea typeface="Cambria Math" panose="02040503050406030204" pitchFamily="18" charset="0"/>
                        </a:rPr>
                        <m:t>≤ </m:t>
                      </m:r>
                      <m:r>
                        <a:rPr lang="en-GB" sz="6000" b="0" i="1" smtClean="0">
                          <a:latin typeface="Cambria Math" panose="02040503050406030204" pitchFamily="18" charset="0"/>
                          <a:ea typeface="Cambria Math" panose="02040503050406030204" pitchFamily="18" charset="0"/>
                        </a:rPr>
                        <m:t>𝑥</m:t>
                      </m:r>
                      <m:r>
                        <a:rPr lang="en-GB" sz="6000" b="0" i="1" smtClean="0">
                          <a:latin typeface="Cambria Math" panose="02040503050406030204" pitchFamily="18" charset="0"/>
                          <a:ea typeface="Cambria Math" panose="02040503050406030204" pitchFamily="18" charset="0"/>
                        </a:rPr>
                        <m:t> &lt;221.5</m:t>
                      </m:r>
                    </m:oMath>
                  </m:oMathPara>
                </a14:m>
                <a:endParaRPr lang="en-GB" sz="6000" dirty="0"/>
              </a:p>
            </p:txBody>
          </p:sp>
        </mc:Choice>
        <mc:Fallback>
          <p:sp>
            <p:nvSpPr>
              <p:cNvPr id="18" name="TextBox 17">
                <a:extLst>
                  <a:ext uri="{FF2B5EF4-FFF2-40B4-BE49-F238E27FC236}">
                    <a16:creationId xmlns:a16="http://schemas.microsoft.com/office/drawing/2014/main" id="{6F1851F9-46BC-66D7-4F67-761E4B5E806C}"/>
                  </a:ext>
                </a:extLst>
              </p:cNvPr>
              <p:cNvSpPr txBox="1">
                <a:spLocks noRot="1" noChangeAspect="1" noMove="1" noResize="1" noEditPoints="1" noAdjustHandles="1" noChangeArrowheads="1" noChangeShapeType="1" noTextEdit="1"/>
              </p:cNvSpPr>
              <p:nvPr/>
            </p:nvSpPr>
            <p:spPr>
              <a:xfrm>
                <a:off x="1571439" y="5693070"/>
                <a:ext cx="6680996" cy="923330"/>
              </a:xfrm>
              <a:prstGeom prst="rect">
                <a:avLst/>
              </a:prstGeom>
              <a:blipFill>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980195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570C-2AAC-EF6A-EE94-2987B7CD0D98}"/>
              </a:ext>
            </a:extLst>
          </p:cNvPr>
          <p:cNvSpPr>
            <a:spLocks noGrp="1"/>
          </p:cNvSpPr>
          <p:nvPr>
            <p:ph type="title"/>
          </p:nvPr>
        </p:nvSpPr>
        <p:spPr/>
        <p:txBody>
          <a:bodyPr/>
          <a:lstStyle/>
          <a:p>
            <a:r>
              <a:rPr lang="en-GB" dirty="0"/>
              <a:t>Correct</a:t>
            </a:r>
          </a:p>
        </p:txBody>
      </p:sp>
      <p:sp>
        <p:nvSpPr>
          <p:cNvPr id="3" name="Content Placeholder 2">
            <a:extLst>
              <a:ext uri="{FF2B5EF4-FFF2-40B4-BE49-F238E27FC236}">
                <a16:creationId xmlns:a16="http://schemas.microsoft.com/office/drawing/2014/main" id="{6CE079D8-8CAE-2AEC-06B5-6F597D2ED5D7}"/>
              </a:ext>
            </a:extLst>
          </p:cNvPr>
          <p:cNvSpPr>
            <a:spLocks noGrp="1"/>
          </p:cNvSpPr>
          <p:nvPr>
            <p:ph idx="1"/>
          </p:nvPr>
        </p:nvSpPr>
        <p:spPr/>
        <p:txBody>
          <a:bodyPr/>
          <a:lstStyle/>
          <a:p>
            <a:r>
              <a:rPr lang="en-GB" dirty="0"/>
              <a:t>Well done.</a:t>
            </a:r>
          </a:p>
          <a:p>
            <a:r>
              <a:rPr lang="en-GB" dirty="0"/>
              <a:t>You picked out clearly that when rounding to the nearest 1, you need to add and subtract 0.5.</a:t>
            </a:r>
          </a:p>
          <a:p>
            <a:r>
              <a:rPr lang="en-GB" dirty="0"/>
              <a:t>You made correct use of the ≤ and the &lt; symbols.</a:t>
            </a:r>
          </a:p>
        </p:txBody>
      </p:sp>
      <p:sp>
        <p:nvSpPr>
          <p:cNvPr id="4" name="Action Button: Go to End 3">
            <a:hlinkClick r:id="" action="ppaction://hlinkshowjump?jump=endshow" highlightClick="1"/>
            <a:extLst>
              <a:ext uri="{FF2B5EF4-FFF2-40B4-BE49-F238E27FC236}">
                <a16:creationId xmlns:a16="http://schemas.microsoft.com/office/drawing/2014/main" id="{8D8FAAC5-551B-5378-3E1D-0D036E22AA08}"/>
              </a:ext>
            </a:extLst>
          </p:cNvPr>
          <p:cNvSpPr/>
          <p:nvPr/>
        </p:nvSpPr>
        <p:spPr>
          <a:xfrm>
            <a:off x="9509760" y="5093208"/>
            <a:ext cx="1097280" cy="1005840"/>
          </a:xfrm>
          <a:prstGeom prst="actionButtonE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403492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570C-2AAC-EF6A-EE94-2987B7CD0D98}"/>
              </a:ext>
            </a:extLst>
          </p:cNvPr>
          <p:cNvSpPr>
            <a:spLocks noGrp="1"/>
          </p:cNvSpPr>
          <p:nvPr>
            <p:ph type="title"/>
          </p:nvPr>
        </p:nvSpPr>
        <p:spPr/>
        <p:txBody>
          <a:bodyPr/>
          <a:lstStyle/>
          <a:p>
            <a:r>
              <a:rPr lang="en-GB" dirty="0"/>
              <a:t>Incorrect</a:t>
            </a:r>
          </a:p>
        </p:txBody>
      </p:sp>
      <p:sp>
        <p:nvSpPr>
          <p:cNvPr id="3" name="Content Placeholder 2">
            <a:extLst>
              <a:ext uri="{FF2B5EF4-FFF2-40B4-BE49-F238E27FC236}">
                <a16:creationId xmlns:a16="http://schemas.microsoft.com/office/drawing/2014/main" id="{6CE079D8-8CAE-2AEC-06B5-6F597D2ED5D7}"/>
              </a:ext>
            </a:extLst>
          </p:cNvPr>
          <p:cNvSpPr>
            <a:spLocks noGrp="1"/>
          </p:cNvSpPr>
          <p:nvPr>
            <p:ph idx="1"/>
          </p:nvPr>
        </p:nvSpPr>
        <p:spPr>
          <a:xfrm>
            <a:off x="838200" y="1825625"/>
            <a:ext cx="9686544" cy="2901823"/>
          </a:xfrm>
        </p:spPr>
        <p:txBody>
          <a:bodyPr/>
          <a:lstStyle/>
          <a:p>
            <a:r>
              <a:rPr lang="en-GB" dirty="0"/>
              <a:t>Well done.</a:t>
            </a:r>
          </a:p>
          <a:p>
            <a:r>
              <a:rPr lang="en-GB" dirty="0"/>
              <a:t>You picked out clearly that when rounding to the nearest 1, you need to add and subtract 0.5.</a:t>
            </a:r>
          </a:p>
          <a:p>
            <a:r>
              <a:rPr lang="en-GB" dirty="0"/>
              <a:t>Check that you use the  ≤ and the &lt; symbols correctly.  Remember that the value of </a:t>
            </a:r>
            <a:r>
              <a:rPr lang="en-GB" b="1" i="1" dirty="0">
                <a:latin typeface="Times New Roman" panose="02020603050405020304" pitchFamily="18" charset="0"/>
                <a:cs typeface="Times New Roman" panose="02020603050405020304" pitchFamily="18" charset="0"/>
              </a:rPr>
              <a:t>x</a:t>
            </a:r>
            <a:r>
              <a:rPr lang="en-GB" dirty="0"/>
              <a:t> could be equal to the lower bound but not equal to the upper bound.</a:t>
            </a:r>
          </a:p>
        </p:txBody>
      </p:sp>
      <p:pic>
        <p:nvPicPr>
          <p:cNvPr id="5" name="Picture 4">
            <a:extLst>
              <a:ext uri="{FF2B5EF4-FFF2-40B4-BE49-F238E27FC236}">
                <a16:creationId xmlns:a16="http://schemas.microsoft.com/office/drawing/2014/main" id="{A656916B-6CF3-42E3-4ABE-6134435C3E6B}"/>
              </a:ext>
            </a:extLst>
          </p:cNvPr>
          <p:cNvPicPr>
            <a:picLocks noChangeAspect="1"/>
          </p:cNvPicPr>
          <p:nvPr/>
        </p:nvPicPr>
        <p:blipFill>
          <a:blip r:embed="rId2"/>
          <a:stretch>
            <a:fillRect/>
          </a:stretch>
        </p:blipFill>
        <p:spPr>
          <a:xfrm>
            <a:off x="1757171" y="4862385"/>
            <a:ext cx="8117615" cy="1401255"/>
          </a:xfrm>
          <a:prstGeom prst="rect">
            <a:avLst/>
          </a:prstGeom>
        </p:spPr>
      </p:pic>
      <p:sp>
        <p:nvSpPr>
          <p:cNvPr id="6" name="Action Button: Go Back or Previous 5">
            <a:hlinkClick r:id="rId3" action="ppaction://hlinksldjump" highlightClick="1"/>
            <a:extLst>
              <a:ext uri="{FF2B5EF4-FFF2-40B4-BE49-F238E27FC236}">
                <a16:creationId xmlns:a16="http://schemas.microsoft.com/office/drawing/2014/main" id="{917B9728-4412-2179-A670-2444372CF92A}"/>
              </a:ext>
            </a:extLst>
          </p:cNvPr>
          <p:cNvSpPr/>
          <p:nvPr/>
        </p:nvSpPr>
        <p:spPr>
          <a:xfrm>
            <a:off x="10634472" y="5559552"/>
            <a:ext cx="1033272" cy="941832"/>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14243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331</Words>
  <Application>Microsoft Office PowerPoint</Application>
  <PresentationFormat>Widescreen</PresentationFormat>
  <Paragraphs>33</Paragraphs>
  <Slides>7</Slides>
  <Notes>0</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 Math</vt:lpstr>
      <vt:lpstr>Times New Roman</vt:lpstr>
      <vt:lpstr>Office Theme</vt:lpstr>
      <vt:lpstr>Bounds and Error Intervals</vt:lpstr>
      <vt:lpstr>Bounds</vt:lpstr>
      <vt:lpstr>Rounding</vt:lpstr>
      <vt:lpstr>Error Intervals</vt:lpstr>
      <vt:lpstr>Bounds for Rounding to the nearest 1.</vt:lpstr>
      <vt:lpstr>Correct</vt:lpstr>
      <vt:lpstr>Incorrect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H</dc:creator>
  <cp:lastModifiedBy>Mr H</cp:lastModifiedBy>
  <cp:revision>4</cp:revision>
  <dcterms:created xsi:type="dcterms:W3CDTF">2023-09-30T18:42:46Z</dcterms:created>
  <dcterms:modified xsi:type="dcterms:W3CDTF">2023-09-30T20:03:44Z</dcterms:modified>
</cp:coreProperties>
</file>